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64" r:id="rId1"/>
  </p:sldMasterIdLst>
  <p:notesMasterIdLst>
    <p:notesMasterId r:id="rId39"/>
  </p:notesMasterIdLst>
  <p:sldIdLst>
    <p:sldId id="256" r:id="rId2"/>
    <p:sldId id="279" r:id="rId3"/>
    <p:sldId id="280" r:id="rId4"/>
    <p:sldId id="285" r:id="rId5"/>
    <p:sldId id="281" r:id="rId6"/>
    <p:sldId id="282" r:id="rId7"/>
    <p:sldId id="278" r:id="rId8"/>
    <p:sldId id="270" r:id="rId9"/>
    <p:sldId id="271" r:id="rId10"/>
    <p:sldId id="277" r:id="rId11"/>
    <p:sldId id="272" r:id="rId12"/>
    <p:sldId id="274" r:id="rId13"/>
    <p:sldId id="275" r:id="rId14"/>
    <p:sldId id="276" r:id="rId15"/>
    <p:sldId id="283" r:id="rId16"/>
    <p:sldId id="273" r:id="rId17"/>
    <p:sldId id="268" r:id="rId18"/>
    <p:sldId id="267" r:id="rId19"/>
    <p:sldId id="266" r:id="rId20"/>
    <p:sldId id="259" r:id="rId21"/>
    <p:sldId id="260" r:id="rId22"/>
    <p:sldId id="264" r:id="rId23"/>
    <p:sldId id="262" r:id="rId24"/>
    <p:sldId id="261" r:id="rId25"/>
    <p:sldId id="26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69" r:id="rId36"/>
    <p:sldId id="296" r:id="rId37"/>
    <p:sldId id="295" r:id="rId3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676" autoAdjust="0"/>
  </p:normalViewPr>
  <p:slideViewPr>
    <p:cSldViewPr snapToGrid="0">
      <p:cViewPr varScale="1">
        <p:scale>
          <a:sx n="38" d="100"/>
          <a:sy n="38" d="100"/>
        </p:scale>
        <p:origin x="1560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FC04-2323-477E-B263-DA04BAD024F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8BB08-E8C8-4761-A0B0-31DCBB51A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31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1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5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 Only people </a:t>
            </a:r>
            <a:r>
              <a:rPr lang="en-US" baseline="0" dirty="0"/>
              <a:t>with project </a:t>
            </a:r>
            <a:r>
              <a:rPr lang="en-US" b="1" baseline="0" dirty="0"/>
              <a:t>Administer Projects</a:t>
            </a:r>
            <a:r>
              <a:rPr lang="en-US" baseline="0" dirty="0"/>
              <a:t> permission for your project can modify a </a:t>
            </a:r>
            <a:r>
              <a:rPr lang="en-US" baseline="0" dirty="0" err="1"/>
              <a:t>worflow</a:t>
            </a:r>
            <a:endParaRPr lang="en-US" baseline="0" dirty="0"/>
          </a:p>
          <a:p>
            <a:r>
              <a:rPr lang="en-US" baseline="0" dirty="0"/>
              <a:t>To obtain this permission, email the project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Point out that allowable columns are highlighted when dragging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dragger becomes the assignee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Clicking a card shows the details on the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4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 Only people </a:t>
            </a:r>
            <a:r>
              <a:rPr lang="en-US" baseline="0" dirty="0"/>
              <a:t>with project </a:t>
            </a:r>
            <a:r>
              <a:rPr lang="en-US" b="1" baseline="0" dirty="0"/>
              <a:t>Administer Projects</a:t>
            </a:r>
            <a:r>
              <a:rPr lang="en-US" baseline="0" dirty="0"/>
              <a:t> permission for your project can modify a </a:t>
            </a:r>
            <a:r>
              <a:rPr lang="en-US" baseline="0" dirty="0" err="1"/>
              <a:t>worflow</a:t>
            </a:r>
            <a:endParaRPr lang="en-US" baseline="0" dirty="0"/>
          </a:p>
          <a:p>
            <a:r>
              <a:rPr lang="en-US" baseline="0" dirty="0"/>
              <a:t>To obtain this permission, email the project administrator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8BB08-E8C8-4761-A0B0-31DCBB51A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Freeform 26"/>
          <p:cNvSpPr>
            <a:spLocks noChangeAspect="1"/>
          </p:cNvSpPr>
          <p:nvPr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your subtitle here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date here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40930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/>
              <a:t>Client logo here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/>
              <a:t>Enter your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Business Division</a:t>
            </a:r>
            <a:br>
              <a:rPr lang="en-US" dirty="0"/>
            </a:br>
            <a:r>
              <a:rPr lang="en-US" dirty="0"/>
              <a:t>Business Subdivision</a:t>
            </a:r>
            <a:br>
              <a:rPr lang="en-US" dirty="0"/>
            </a:br>
            <a:r>
              <a:rPr lang="en-US" dirty="0"/>
              <a:t>Region Label</a:t>
            </a:r>
            <a:endParaRPr lang="en-GB" dirty="0"/>
          </a:p>
        </p:txBody>
      </p:sp>
      <p:sp>
        <p:nvSpPr>
          <p:cNvPr id="17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Author / Presenter name</a:t>
            </a:r>
            <a:br>
              <a:rPr lang="en-US" dirty="0"/>
            </a:br>
            <a:r>
              <a:rPr lang="en-US" dirty="0"/>
              <a:t>Author / Presenter name</a:t>
            </a:r>
            <a:endParaRPr lang="en-GB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pic>
        <p:nvPicPr>
          <p:cNvPr id="47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5"/>
          <p:cNvSpPr>
            <a:spLocks/>
          </p:cNvSpPr>
          <p:nvPr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"/>
          <p:cNvSpPr>
            <a:spLocks/>
          </p:cNvSpPr>
          <p:nvPr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1"/>
          <p:cNvSpPr>
            <a:spLocks/>
          </p:cNvSpPr>
          <p:nvPr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26"/>
          <p:cNvSpPr>
            <a:spLocks noChangeAspect="1"/>
          </p:cNvSpPr>
          <p:nvPr userDrawn="1"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1"/>
          <p:cNvSpPr txBox="1">
            <a:spLocks noChangeArrowheads="1"/>
          </p:cNvSpPr>
          <p:nvPr userDrawn="1"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pic>
        <p:nvPicPr>
          <p:cNvPr id="25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8" name="Freeform 19"/>
          <p:cNvSpPr>
            <a:spLocks/>
          </p:cNvSpPr>
          <p:nvPr userDrawn="1"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 userDrawn="1"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"/>
          <p:cNvSpPr>
            <a:spLocks/>
          </p:cNvSpPr>
          <p:nvPr userDrawn="1"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1"/>
          <p:cNvSpPr>
            <a:spLocks/>
          </p:cNvSpPr>
          <p:nvPr userDrawn="1"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2"/>
          <p:cNvSpPr>
            <a:spLocks/>
          </p:cNvSpPr>
          <p:nvPr userDrawn="1"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05600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45908" y="3526356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0" hasCustomPrompt="1"/>
          </p:nvPr>
        </p:nvSpPr>
        <p:spPr>
          <a:xfrm>
            <a:off x="245908" y="5142232"/>
            <a:ext cx="8649969" cy="138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45908" y="1900800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6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45908" y="331167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245908" y="493130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04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43" hasCustomPrompt="1"/>
          </p:nvPr>
        </p:nvSpPr>
        <p:spPr>
          <a:xfrm>
            <a:off x="245907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44" hasCustomPrompt="1"/>
          </p:nvPr>
        </p:nvSpPr>
        <p:spPr>
          <a:xfrm>
            <a:off x="4639015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4639015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24590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63954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463954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63954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097846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09732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9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2369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4631158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6861" y="4310016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0016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45907" y="4117492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53" y="4117492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52554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252554" y="4338891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6101169" y="4338891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251520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51520" y="411249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100785" y="41124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Par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your subtitle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/>
              <a:t>Enter your title here</a:t>
            </a:r>
            <a:endParaRPr lang="en-GB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date here</a:t>
            </a:r>
            <a:endParaRPr lang="en-GB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/>
              <a:t>Client logo here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Business Division</a:t>
            </a:r>
            <a:br>
              <a:rPr lang="en-US" dirty="0"/>
            </a:br>
            <a:r>
              <a:rPr lang="en-US" dirty="0"/>
              <a:t>Business Subdivision</a:t>
            </a:r>
            <a:br>
              <a:rPr lang="en-US" dirty="0"/>
            </a:br>
            <a:r>
              <a:rPr lang="en-US" dirty="0"/>
              <a:t>Region Label</a:t>
            </a:r>
            <a:endParaRPr lang="en-GB" dirty="0"/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Author / Presenter name</a:t>
            </a:r>
            <a:br>
              <a:rPr lang="en-US" dirty="0"/>
            </a:br>
            <a:r>
              <a:rPr lang="en-US" dirty="0"/>
              <a:t>Author / Presenter name</a:t>
            </a:r>
            <a:endParaRPr lang="en-GB" dirty="0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pic>
        <p:nvPicPr>
          <p:cNvPr id="29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1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5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7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pic>
        <p:nvPicPr>
          <p:cNvPr id="28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0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0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3913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2438319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4639015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9015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9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9015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4639015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09310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GB" dirty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245907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1158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17475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4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10415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637826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245907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3176861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101583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7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4634119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411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34119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4119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4634119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4119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51520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51520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51520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251520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51520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51520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4638469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846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omura Standard 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your subtitle here</a:t>
            </a:r>
            <a:endParaRPr lang="en-GB" dirty="0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/>
              <a:t>Enter your title here</a:t>
            </a:r>
            <a:endParaRPr lang="en-GB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Enter date here</a:t>
            </a:r>
            <a:endParaRPr lang="en-GB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/>
              <a:t>Client logo here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Business Division</a:t>
            </a:r>
            <a:br>
              <a:rPr lang="en-US" dirty="0"/>
            </a:br>
            <a:r>
              <a:rPr lang="en-US" dirty="0"/>
              <a:t>Business Subdivision</a:t>
            </a:r>
            <a:br>
              <a:rPr lang="en-US" dirty="0"/>
            </a:br>
            <a:r>
              <a:rPr lang="en-US" dirty="0"/>
              <a:t>Region Label</a:t>
            </a:r>
            <a:endParaRPr lang="en-GB" dirty="0"/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Author / Presenter name</a:t>
            </a:r>
            <a:br>
              <a:rPr lang="en-US" dirty="0"/>
            </a:br>
            <a:r>
              <a:rPr lang="en-US" dirty="0"/>
              <a:t>Author / Presenter name</a:t>
            </a:r>
            <a:endParaRPr lang="en-GB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sp>
        <p:nvSpPr>
          <p:cNvPr id="27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pic>
        <p:nvPicPr>
          <p:cNvPr id="23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5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© Nomura</a:t>
            </a:r>
          </a:p>
        </p:txBody>
      </p:sp>
      <p:sp>
        <p:nvSpPr>
          <p:cNvPr id="26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8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>
                <a:solidFill>
                  <a:schemeClr val="bg1"/>
                </a:solidFill>
              </a:rPr>
              <a:t>Connecting</a:t>
            </a:r>
            <a:r>
              <a:rPr lang="en-GB" sz="900" i="1" baseline="0" dirty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799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4351553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413482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34" hasCustomPrompt="1"/>
          </p:nvPr>
        </p:nvSpPr>
        <p:spPr>
          <a:xfrm>
            <a:off x="251520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5" hasCustomPrompt="1"/>
          </p:nvPr>
        </p:nvSpPr>
        <p:spPr>
          <a:xfrm>
            <a:off x="4630847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51520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3" hasCustomPrompt="1"/>
          </p:nvPr>
        </p:nvSpPr>
        <p:spPr>
          <a:xfrm>
            <a:off x="4630847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251520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2369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51520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2369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6101169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3175200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8" y="4150300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45907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76175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6101169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61" hasCustomPrompt="1"/>
          </p:nvPr>
        </p:nvSpPr>
        <p:spPr>
          <a:xfrm>
            <a:off x="245908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62" hasCustomPrompt="1"/>
          </p:nvPr>
        </p:nvSpPr>
        <p:spPr>
          <a:xfrm>
            <a:off x="2445784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63" hasCustomPrompt="1"/>
          </p:nvPr>
        </p:nvSpPr>
        <p:spPr>
          <a:xfrm>
            <a:off x="4639015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64" hasCustomPrompt="1"/>
          </p:nvPr>
        </p:nvSpPr>
        <p:spPr>
          <a:xfrm>
            <a:off x="6832246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245908" y="407707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245908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2445784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4637457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832246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4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/>
              <a:t>Main text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7B25D-ECED-4C43-81F3-449BE4279BCD}"/>
              </a:ext>
            </a:extLst>
          </p:cNvPr>
          <p:cNvSpPr/>
          <p:nvPr userDrawn="1"/>
        </p:nvSpPr>
        <p:spPr>
          <a:xfrm>
            <a:off x="8001000" y="624840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Enter your 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/>
              <a:t>Enter your subtitle here</a:t>
            </a:r>
            <a:endParaRPr lang="en-GB" dirty="0"/>
          </a:p>
        </p:txBody>
      </p:sp>
      <p:sp>
        <p:nvSpPr>
          <p:cNvPr id="129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2" name="Picture 171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3" name="Picture 4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Enter your title here</a:t>
            </a:r>
            <a:endParaRPr lang="en-GB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/>
              <a:t>Enter your subtitle here</a:t>
            </a:r>
            <a:endParaRPr lang="en-GB" dirty="0"/>
          </a:p>
        </p:txBody>
      </p:sp>
      <p:sp>
        <p:nvSpPr>
          <p:cNvPr id="40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9" name="Picture 58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3" name="Picture 6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>
                <a:ea typeface="MS PGothic" pitchFamily="34" charset="-128"/>
              </a:rPr>
              <a:t>Table of contents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>
                <a:ea typeface="MS PGothic" pitchFamily="34" charset="-128"/>
              </a:rPr>
              <a:t>Table of contents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900800"/>
            <a:ext cx="8649969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  <p:sp>
        <p:nvSpPr>
          <p:cNvPr id="13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5692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  <a:p>
            <a:pPr lvl="3"/>
            <a:r>
              <a:rPr lang="en-GB" dirty="0"/>
              <a:t>Level 3</a:t>
            </a:r>
          </a:p>
          <a:p>
            <a:pPr lvl="4"/>
            <a:r>
              <a:rPr lang="en-GB" dirty="0"/>
              <a:t>Level 4</a:t>
            </a:r>
          </a:p>
        </p:txBody>
      </p:sp>
      <p:sp>
        <p:nvSpPr>
          <p:cNvPr id="1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4635714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/>
              <a:t>Title bar</a:t>
            </a:r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/>
              <a:t>Subheading text (optional)</a:t>
            </a:r>
            <a:br>
              <a:rPr lang="en-US" dirty="0"/>
            </a:br>
            <a:r>
              <a:rPr lang="en-US" dirty="0"/>
              <a:t>Subheading text (optional)</a:t>
            </a:r>
          </a:p>
        </p:txBody>
      </p:sp>
      <p:sp>
        <p:nvSpPr>
          <p:cNvPr id="16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80800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77" name="Picture 176" descr="NOMURA_A4_PMS_1797.emf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17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45"/>
          <p:cNvSpPr>
            <a:spLocks noChangeAspect="1"/>
          </p:cNvSpPr>
          <p:nvPr userDrawn="1"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NOMURA_A4_PMS_1797.emf"/>
          <p:cNvPicPr>
            <a:picLocks noChangeAspect="1"/>
          </p:cNvPicPr>
          <p:nvPr userDrawn="1"/>
        </p:nvPicPr>
        <p:blipFill>
          <a:blip r:embed="rId40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9" name="Freeform 7"/>
          <p:cNvSpPr>
            <a:spLocks/>
          </p:cNvSpPr>
          <p:nvPr userDrawn="1"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9"/>
          <p:cNvSpPr>
            <a:spLocks/>
          </p:cNvSpPr>
          <p:nvPr userDrawn="1"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10"/>
          <p:cNvSpPr>
            <a:spLocks/>
          </p:cNvSpPr>
          <p:nvPr userDrawn="1"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1"/>
          <p:cNvSpPr>
            <a:spLocks/>
          </p:cNvSpPr>
          <p:nvPr userDrawn="1"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2"/>
          <p:cNvSpPr>
            <a:spLocks/>
          </p:cNvSpPr>
          <p:nvPr userDrawn="1"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3"/>
          <p:cNvSpPr>
            <a:spLocks/>
          </p:cNvSpPr>
          <p:nvPr userDrawn="1"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14"/>
          <p:cNvSpPr>
            <a:spLocks/>
          </p:cNvSpPr>
          <p:nvPr userDrawn="1"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5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16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17"/>
          <p:cNvSpPr>
            <a:spLocks/>
          </p:cNvSpPr>
          <p:nvPr userDrawn="1"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18"/>
          <p:cNvSpPr>
            <a:spLocks/>
          </p:cNvSpPr>
          <p:nvPr userDrawn="1"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19"/>
          <p:cNvSpPr>
            <a:spLocks/>
          </p:cNvSpPr>
          <p:nvPr userDrawn="1"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21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22"/>
          <p:cNvSpPr>
            <a:spLocks/>
          </p:cNvSpPr>
          <p:nvPr userDrawn="1"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23"/>
          <p:cNvSpPr>
            <a:spLocks/>
          </p:cNvSpPr>
          <p:nvPr userDrawn="1"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24"/>
          <p:cNvSpPr>
            <a:spLocks/>
          </p:cNvSpPr>
          <p:nvPr userDrawn="1"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25"/>
          <p:cNvSpPr>
            <a:spLocks/>
          </p:cNvSpPr>
          <p:nvPr userDrawn="1"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26"/>
          <p:cNvSpPr>
            <a:spLocks/>
          </p:cNvSpPr>
          <p:nvPr userDrawn="1"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Rectangle 27"/>
          <p:cNvSpPr>
            <a:spLocks noChangeArrowheads="1"/>
          </p:cNvSpPr>
          <p:nvPr userDrawn="1"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28"/>
          <p:cNvSpPr>
            <a:spLocks/>
          </p:cNvSpPr>
          <p:nvPr userDrawn="1"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  <p:sldLayoutId id="2147483802" r:id="rId38"/>
  </p:sldLayoutIdLst>
  <p:hf hdr="0" dt="0"/>
  <p:txStyles>
    <p:titleStyle>
      <a:lvl1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Arial Unicode MS" pitchFamily="34" charset="-128"/>
        </a:defRPr>
      </a:lvl1pPr>
      <a:lvl2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algn="l" defTabSz="957263" rtl="0" eaLnBrk="1" fontAlgn="base" hangingPunct="1">
        <a:spcBef>
          <a:spcPct val="45000"/>
        </a:spcBef>
        <a:spcAft>
          <a:spcPct val="45000"/>
        </a:spcAft>
        <a:buClr>
          <a:srgbClr val="CC3300"/>
        </a:buClr>
        <a:defRPr sz="1200"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244475" indent="-24288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06400" indent="-16033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547688" indent="-139700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318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11890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6pPr>
      <a:lvl7pPr marL="16462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7pPr>
      <a:lvl8pPr marL="21034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8pPr>
      <a:lvl9pPr marL="25606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Understanding Jira Issues, Agile Boards and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Managing Kanban with Jira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Victor Grazi</a:t>
            </a:r>
          </a:p>
          <a:p>
            <a:r>
              <a:rPr lang="en-US" dirty="0"/>
              <a:t>Mitch Cox</a:t>
            </a:r>
          </a:p>
        </p:txBody>
      </p:sp>
    </p:spTree>
    <p:extLst>
      <p:ext uri="{BB962C8B-B14F-4D97-AF65-F5344CB8AC3E}">
        <p14:creationId xmlns:p14="http://schemas.microsoft.com/office/powerpoint/2010/main" val="419023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Difference between Scrum Board and Kanban Board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u="sng" dirty="0"/>
              <a:t>Kanban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Exceed work in progress turns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Wip</a:t>
            </a:r>
            <a:r>
              <a:rPr lang="en-US" sz="2400" dirty="0"/>
              <a:t>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Days in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sprints</a:t>
            </a:r>
          </a:p>
          <a:p>
            <a:endParaRPr lang="en-US" sz="2400" b="1" u="sng" dirty="0"/>
          </a:p>
          <a:p>
            <a:r>
              <a:rPr lang="en-US" sz="2400" b="1" u="sng" dirty="0"/>
              <a:t>Scrum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Backlogs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7388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Kanban board or Scrum board (or both!)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vgrazi\AppData\Local\Temp\SNAGHTMLbfa6ab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03" b="24645"/>
          <a:stretch/>
        </p:blipFill>
        <p:spPr bwMode="auto">
          <a:xfrm>
            <a:off x="3866912" y="4017169"/>
            <a:ext cx="4033837" cy="202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/>
          <a:stretch/>
        </p:blipFill>
        <p:spPr bwMode="auto">
          <a:xfrm>
            <a:off x="3866912" y="5593557"/>
            <a:ext cx="40338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138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71600"/>
            <a:ext cx="11191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3620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2115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5247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539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77155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/>
              <a:t>Filtering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872615"/>
            <a:ext cx="835183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7169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Project settings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00"/>
          <a:stretch/>
        </p:blipFill>
        <p:spPr bwMode="auto">
          <a:xfrm>
            <a:off x="2402796" y="879927"/>
            <a:ext cx="5942919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40223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 workflow defines statuses, transitions, and resolutions, that describe the workflow of your </a:t>
            </a:r>
            <a:r>
              <a:rPr lang="en-US" kern="0" dirty="0" err="1"/>
              <a:t>Jiras</a:t>
            </a:r>
            <a:endParaRPr lang="en-US" kern="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" y="1385574"/>
            <a:ext cx="8326216" cy="47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294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45908" y="102394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CC3300"/>
              </a:buClr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 workflow defines statuses, transitions, and resolutions, that describe the workflow of your </a:t>
            </a:r>
            <a:r>
              <a:rPr lang="en-US" kern="0" dirty="0" err="1"/>
              <a:t>Jiras</a:t>
            </a:r>
            <a:endParaRPr lang="en-US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t="14556"/>
          <a:stretch/>
        </p:blipFill>
        <p:spPr bwMode="auto">
          <a:xfrm>
            <a:off x="120673" y="853171"/>
            <a:ext cx="8938144" cy="58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1382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5908" y="936900"/>
            <a:ext cx="8649969" cy="576000"/>
          </a:xfrm>
        </p:spPr>
        <p:txBody>
          <a:bodyPr/>
          <a:lstStyle/>
          <a:p>
            <a:r>
              <a:rPr lang="en-US" sz="2000" dirty="0"/>
              <a:t>Key Workflow Components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083" y="2140153"/>
            <a:ext cx="3145338" cy="134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81" y="2143656"/>
            <a:ext cx="3160988" cy="1392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75" y="2007140"/>
            <a:ext cx="3317471" cy="1611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16" y="4634346"/>
            <a:ext cx="3380064" cy="23942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852" y="3922341"/>
            <a:ext cx="3067097" cy="1909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408" y="3664736"/>
            <a:ext cx="3239229" cy="306709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92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work 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Measure and Manage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Prioritize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Adjust based on feedback and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Kanban Mantras</a:t>
            </a:r>
          </a:p>
        </p:txBody>
      </p:sp>
    </p:spTree>
    <p:extLst>
      <p:ext uri="{BB962C8B-B14F-4D97-AF65-F5344CB8AC3E}">
        <p14:creationId xmlns:p14="http://schemas.microsoft.com/office/powerpoint/2010/main" val="4035325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5908" y="1748631"/>
            <a:ext cx="2714625" cy="342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8" y="2091376"/>
            <a:ext cx="9296334" cy="1151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2975006"/>
            <a:ext cx="7382382" cy="13239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951794" y="4421171"/>
            <a:ext cx="1574903" cy="53732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Story</a:t>
            </a: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Ideas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4556" y="4421171"/>
            <a:ext cx="1164807" cy="53732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Draft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27223" y="4421171"/>
            <a:ext cx="1583997" cy="537328"/>
          </a:xfrm>
          <a:prstGeom prst="rect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Published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437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506" y="1752600"/>
            <a:ext cx="3867150" cy="5143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4" y="2227274"/>
            <a:ext cx="57054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7" y="3771315"/>
            <a:ext cx="7606665" cy="22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98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How can you tell your permissioned?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0554"/>
          <a:stretch/>
        </p:blipFill>
        <p:spPr>
          <a:xfrm>
            <a:off x="1162425" y="2767504"/>
            <a:ext cx="4497621" cy="23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7554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b="1" dirty="0"/>
              <a:t>Permissions and Users and Roles (To Modify Workflow)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1. Must have the </a:t>
            </a:r>
            <a:r>
              <a:rPr lang="en-US" sz="1600" b="1" dirty="0"/>
              <a:t>Administer Projects </a:t>
            </a:r>
            <a:r>
              <a:rPr lang="en-US" sz="1600" dirty="0"/>
              <a:t>Permission granted to the Role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2. By Default this is granted to Administrators role</a:t>
            </a:r>
          </a:p>
          <a:p>
            <a:r>
              <a:rPr lang="en-US" sz="1600" dirty="0"/>
              <a:t>     </a:t>
            </a:r>
          </a:p>
          <a:p>
            <a:r>
              <a:rPr lang="en-US" b="1" dirty="0"/>
              <a:t>   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22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0" y="1665977"/>
            <a:ext cx="6212110" cy="1463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9" y="3472798"/>
            <a:ext cx="2996565" cy="24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10" y="1656312"/>
            <a:ext cx="8649969" cy="4777324"/>
          </a:xfrm>
        </p:spPr>
        <p:txBody>
          <a:bodyPr/>
          <a:lstStyle/>
          <a:p>
            <a:r>
              <a:rPr lang="en-US" b="1" dirty="0"/>
              <a:t>Permissions and Users and Roles (Create new or add additional workflows)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Or you can email DevOps Support &lt;devops-core-prodservices-fidl@nomura.com&gt;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8" y="2225699"/>
            <a:ext cx="88106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3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Reports: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4" y="2105024"/>
            <a:ext cx="3732719" cy="204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4" y="4476750"/>
            <a:ext cx="6276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82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971156"/>
            <a:ext cx="8649969" cy="4777324"/>
          </a:xfrm>
        </p:spPr>
        <p:txBody>
          <a:bodyPr/>
          <a:lstStyle/>
          <a:p>
            <a:r>
              <a:rPr lang="en-US" sz="1600" dirty="0"/>
              <a:t> </a:t>
            </a:r>
            <a:r>
              <a:rPr lang="en-US" sz="2800" dirty="0"/>
              <a:t>Workflow has four unique comments: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Resolutions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313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138363"/>
            <a:ext cx="8977448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987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433" y="1702676"/>
            <a:ext cx="8649969" cy="4777324"/>
          </a:xfrm>
        </p:spPr>
        <p:txBody>
          <a:bodyPr/>
          <a:lstStyle/>
          <a:p>
            <a:r>
              <a:rPr lang="en-US" sz="2400" b="1" dirty="0"/>
              <a:t>Status = Where</a:t>
            </a:r>
          </a:p>
          <a:p>
            <a:r>
              <a:rPr lang="en-US" sz="2400" dirty="0"/>
              <a:t>2 flavors: unresolved and resolved</a:t>
            </a:r>
          </a:p>
          <a:p>
            <a:endParaRPr lang="en-US" sz="2400" dirty="0"/>
          </a:p>
          <a:p>
            <a:r>
              <a:rPr lang="en-US" sz="2400" dirty="0"/>
              <a:t>Common open (i.e. unresolved) status names: </a:t>
            </a:r>
            <a:r>
              <a:rPr lang="en-US" sz="2400" i="1" dirty="0"/>
              <a:t>Open</a:t>
            </a:r>
            <a:r>
              <a:rPr lang="en-US" sz="2400" dirty="0"/>
              <a:t>, </a:t>
            </a:r>
            <a:r>
              <a:rPr lang="en-US" sz="2400" i="1" dirty="0"/>
              <a:t>In Progress, In Review, Scheduled, Waiting on Customer,</a:t>
            </a:r>
            <a:r>
              <a:rPr lang="en-US" sz="2400" dirty="0"/>
              <a:t> and </a:t>
            </a:r>
            <a:r>
              <a:rPr lang="en-US" sz="2400" i="1" dirty="0"/>
              <a:t>Pending Analysis.</a:t>
            </a:r>
          </a:p>
          <a:p>
            <a:endParaRPr lang="en-US" sz="2400" i="1" dirty="0"/>
          </a:p>
          <a:p>
            <a:r>
              <a:rPr lang="en-US" sz="2400" dirty="0"/>
              <a:t>Common closed (i.e. resolved) status names: </a:t>
            </a:r>
            <a:r>
              <a:rPr lang="en-US" sz="2400" i="1" dirty="0"/>
              <a:t>Shipped, Published, Fixed, Analysis Complete,</a:t>
            </a:r>
            <a:r>
              <a:rPr lang="en-US" sz="2400" dirty="0"/>
              <a:t> and </a:t>
            </a:r>
            <a:r>
              <a:rPr lang="en-US" sz="2400" i="1" dirty="0"/>
              <a:t>Closed.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61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Transitions = What</a:t>
            </a:r>
          </a:p>
          <a:p>
            <a:r>
              <a:rPr lang="en-US" sz="2400" dirty="0"/>
              <a:t>Reflects the action being taken and dictates the way an issue moves between states</a:t>
            </a:r>
          </a:p>
          <a:p>
            <a:r>
              <a:rPr lang="en-US" sz="2400" dirty="0"/>
              <a:t>Jira support workflow permissions</a:t>
            </a:r>
          </a:p>
          <a:p>
            <a:r>
              <a:rPr lang="en-US" sz="2400" dirty="0"/>
              <a:t>    </a:t>
            </a:r>
            <a:r>
              <a:rPr lang="en-US" sz="2400" i="1" dirty="0"/>
              <a:t>Librarians loan out books</a:t>
            </a:r>
          </a:p>
          <a:p>
            <a:r>
              <a:rPr lang="en-US" sz="2400" i="1" dirty="0"/>
              <a:t>    Customers return books</a:t>
            </a:r>
            <a:endParaRPr lang="en-US" sz="2400" dirty="0"/>
          </a:p>
          <a:p>
            <a:endParaRPr lang="en-US" sz="2400" dirty="0"/>
          </a:p>
          <a:p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60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 much Work in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Unknown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Unplanned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Conflicting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Neglected 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Time Thieves</a:t>
            </a:r>
          </a:p>
        </p:txBody>
      </p:sp>
    </p:spTree>
    <p:extLst>
      <p:ext uri="{BB962C8B-B14F-4D97-AF65-F5344CB8AC3E}">
        <p14:creationId xmlns:p14="http://schemas.microsoft.com/office/powerpoint/2010/main" val="1809948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29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Assignees = Who</a:t>
            </a:r>
          </a:p>
          <a:p>
            <a:r>
              <a:rPr lang="en-US" sz="2400" b="1" dirty="0"/>
              <a:t>   </a:t>
            </a:r>
            <a:r>
              <a:rPr lang="en-US" sz="2400" dirty="0"/>
              <a:t>Responsible party for an issue</a:t>
            </a:r>
          </a:p>
          <a:p>
            <a:r>
              <a:rPr lang="en-US" sz="2400" dirty="0"/>
              <a:t>   </a:t>
            </a:r>
            <a:r>
              <a:rPr lang="en-US" sz="2400" i="1" dirty="0"/>
              <a:t>Set assignee to the borrower of a  book, clear when returned</a:t>
            </a:r>
            <a:endParaRPr lang="en-US" sz="2400" dirty="0"/>
          </a:p>
          <a:p>
            <a:endParaRPr lang="en-US" sz="2400" b="1" dirty="0"/>
          </a:p>
          <a:p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342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Resolutions: why	</a:t>
            </a:r>
          </a:p>
          <a:p>
            <a:r>
              <a:rPr lang="en-US" sz="2400" dirty="0"/>
              <a:t>Explains why an issue has transitioned from an open status to a closed one</a:t>
            </a:r>
          </a:p>
          <a:p>
            <a:r>
              <a:rPr lang="en-US" sz="2400" dirty="0"/>
              <a:t>  </a:t>
            </a:r>
            <a:r>
              <a:rPr lang="en-US" sz="2400" i="1" dirty="0"/>
              <a:t>Book removed inventory might have been retired</a:t>
            </a:r>
            <a:endParaRPr lang="en-US" sz="2400" dirty="0"/>
          </a:p>
          <a:p>
            <a:r>
              <a:rPr lang="en-US" sz="1400" dirty="0"/>
              <a:t>`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45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9950"/>
          <a:stretch/>
        </p:blipFill>
        <p:spPr>
          <a:xfrm>
            <a:off x="38100" y="1126231"/>
            <a:ext cx="7999256" cy="2877020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692" t="13514" r="6339"/>
          <a:stretch/>
        </p:blipFill>
        <p:spPr>
          <a:xfrm>
            <a:off x="152400" y="3783330"/>
            <a:ext cx="8686800" cy="2624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 bwMode="auto">
          <a:xfrm>
            <a:off x="467550" y="2588823"/>
            <a:ext cx="1490599" cy="4070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 DO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894278" y="2548117"/>
            <a:ext cx="2261498" cy="447765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 PROGRESS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63563"/>
          <a:stretch/>
        </p:blipFill>
        <p:spPr>
          <a:xfrm>
            <a:off x="5179721" y="1126231"/>
            <a:ext cx="3236756" cy="2877020"/>
          </a:xfrm>
          <a:prstGeom prst="round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6246051" y="2588823"/>
            <a:ext cx="1490599" cy="407059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796290"/>
            <a:ext cx="8649969" cy="5546550"/>
          </a:xfrm>
        </p:spPr>
        <p:txBody>
          <a:bodyPr/>
          <a:lstStyle/>
          <a:p>
            <a:r>
              <a:rPr lang="en-US" sz="2400" dirty="0"/>
              <a:t>Workflow status maps to columns on a Kanban board</a:t>
            </a:r>
          </a:p>
        </p:txBody>
      </p:sp>
    </p:spTree>
    <p:extLst>
      <p:ext uri="{BB962C8B-B14F-4D97-AF65-F5344CB8AC3E}">
        <p14:creationId xmlns:p14="http://schemas.microsoft.com/office/powerpoint/2010/main" val="61629907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10" y="1426451"/>
            <a:ext cx="8649969" cy="4777324"/>
          </a:xfrm>
        </p:spPr>
        <p:txBody>
          <a:bodyPr/>
          <a:lstStyle/>
          <a:p>
            <a:r>
              <a:rPr lang="en-US" sz="2400" b="1" dirty="0" err="1"/>
              <a:t>Gotchas</a:t>
            </a:r>
            <a:r>
              <a:rPr lang="en-US" sz="2400" b="1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   </a:t>
            </a:r>
            <a:r>
              <a:rPr lang="en-US" sz="2400" dirty="0"/>
              <a:t>Workflow applies to the Kanban/Scrum Boards (Can’t just move stuff to any column; need to associate a workflow)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   </a:t>
            </a:r>
            <a:r>
              <a:rPr lang="en-US" sz="2400" dirty="0"/>
              <a:t>Confusing resolution with status </a:t>
            </a:r>
          </a:p>
          <a:p>
            <a:pPr marL="879475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(e.g. </a:t>
            </a:r>
            <a:r>
              <a:rPr lang="en-US" sz="2400" i="1" dirty="0"/>
              <a:t>Retired</a:t>
            </a:r>
            <a:r>
              <a:rPr lang="en-US" sz="2400" dirty="0"/>
              <a:t> is a status; </a:t>
            </a:r>
            <a:r>
              <a:rPr lang="en-US" sz="2400" i="1" dirty="0"/>
              <a:t>Damaged is a resolution – why it was retired)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    </a:t>
            </a:r>
            <a:r>
              <a:rPr lang="en-US" sz="2400" dirty="0"/>
              <a:t>Setting resolutions incorrectly (If you reopen, the previous resolution is still there)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98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600" dirty="0"/>
              <a:t>     </a:t>
            </a:r>
          </a:p>
          <a:p>
            <a:r>
              <a:rPr lang="en-US" b="1" dirty="0"/>
              <a:t>   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33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18" y="1845439"/>
            <a:ext cx="892025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Permissions and Users and Roles (To Modify Workflow)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Must have the </a:t>
            </a:r>
            <a:r>
              <a:rPr lang="en-US" sz="2400" b="1" dirty="0"/>
              <a:t>Administer Projects </a:t>
            </a:r>
            <a:r>
              <a:rPr lang="en-US" sz="2400" dirty="0"/>
              <a:t>Permission granted to the Role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By Default this is granted to Administrators role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11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50" y="1703388"/>
            <a:ext cx="6786112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2742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0" y="1879667"/>
            <a:ext cx="7871901" cy="309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20905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5910" y="13727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u="sng" dirty="0" err="1"/>
              <a:t>Todo</a:t>
            </a:r>
            <a:endParaRPr lang="en-US" sz="4000" u="sng" dirty="0"/>
          </a:p>
          <a:p>
            <a:r>
              <a:rPr lang="en-US" sz="2000" dirty="0"/>
              <a:t>Bulk update</a:t>
            </a:r>
          </a:p>
          <a:p>
            <a:r>
              <a:rPr lang="en-US" sz="2000" dirty="0"/>
              <a:t>Dashboard</a:t>
            </a:r>
          </a:p>
          <a:p>
            <a:r>
              <a:rPr lang="en-US" sz="2000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5188724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 use a fix version for traceability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your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Have daily standups to identify blockers, assign priorities, and move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Jiras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Press the Jira “release” button when a release is done.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Clears everything from the Done column</a:t>
            </a:r>
          </a:p>
          <a:p>
            <a:pPr marL="636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Generates release summary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Day to Day</a:t>
            </a:r>
          </a:p>
        </p:txBody>
      </p:sp>
    </p:spTree>
    <p:extLst>
      <p:ext uri="{BB962C8B-B14F-4D97-AF65-F5344CB8AC3E}">
        <p14:creationId xmlns:p14="http://schemas.microsoft.com/office/powerpoint/2010/main" val="2831811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5" y="833444"/>
            <a:ext cx="9002268" cy="386532"/>
          </a:xfrm>
        </p:spPr>
        <p:txBody>
          <a:bodyPr>
            <a:noAutofit/>
          </a:bodyPr>
          <a:lstStyle/>
          <a:p>
            <a:r>
              <a:rPr lang="en-US" sz="2400" dirty="0"/>
              <a:t>In a traditional factory it was easy to visualize the flow of work…</a:t>
            </a:r>
          </a:p>
        </p:txBody>
      </p:sp>
      <p:pic>
        <p:nvPicPr>
          <p:cNvPr id="2050" name="Picture 2" descr="http://1.bp.blogspot.com/-mNJT5eOBUec/UAvTp0thXlI/AAAAAAAADao/bW7S2f1iJUI/s1600/DSC_0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484441"/>
            <a:ext cx="7663998" cy="4125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2920" y="54483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Traditional Flow Visualization</a:t>
            </a:r>
          </a:p>
        </p:txBody>
      </p:sp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" y="1413840"/>
            <a:ext cx="8079944" cy="426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499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860691"/>
            <a:ext cx="8183880" cy="514474"/>
          </a:xfrm>
        </p:spPr>
        <p:txBody>
          <a:bodyPr>
            <a:normAutofit/>
          </a:bodyPr>
          <a:lstStyle/>
          <a:p>
            <a:r>
              <a:rPr lang="en-US" sz="2400" dirty="0"/>
              <a:t>But in a software shop, every desk looks the same.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256491"/>
            <a:ext cx="8229600" cy="4178474"/>
            <a:chOff x="25291" y="446690"/>
            <a:chExt cx="9515475" cy="55613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1"/>
            <a:stretch/>
          </p:blipFill>
          <p:spPr bwMode="auto">
            <a:xfrm>
              <a:off x="25291" y="552781"/>
              <a:ext cx="9515475" cy="5455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1" t="1" r="79479" b="91583"/>
            <a:stretch/>
          </p:blipFill>
          <p:spPr bwMode="auto">
            <a:xfrm>
              <a:off x="34816" y="558366"/>
              <a:ext cx="9144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4" t="-1815" r="10608" b="90170"/>
            <a:stretch/>
          </p:blipFill>
          <p:spPr bwMode="auto">
            <a:xfrm>
              <a:off x="8493429" y="446690"/>
              <a:ext cx="1009423" cy="67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502920" y="5757301"/>
            <a:ext cx="8183880" cy="593578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Knowledge Workers Look Alike!</a:t>
            </a:r>
          </a:p>
        </p:txBody>
      </p:sp>
    </p:spTree>
    <p:extLst>
      <p:ext uri="{BB962C8B-B14F-4D97-AF65-F5344CB8AC3E}">
        <p14:creationId xmlns:p14="http://schemas.microsoft.com/office/powerpoint/2010/main" val="41939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" y="838975"/>
            <a:ext cx="8934220" cy="577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 bwMode="auto">
          <a:xfrm>
            <a:off x="1942737" y="5038023"/>
            <a:ext cx="5080000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Cycle Time to Deployment</a:t>
            </a:r>
          </a:p>
        </p:txBody>
      </p:sp>
      <p:sp>
        <p:nvSpPr>
          <p:cNvPr id="21" name="Left-Right Arrow 20"/>
          <p:cNvSpPr/>
          <p:nvPr/>
        </p:nvSpPr>
        <p:spPr bwMode="auto">
          <a:xfrm>
            <a:off x="293594" y="4093265"/>
            <a:ext cx="8380466" cy="75342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Lead</a:t>
            </a: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Time to Delivery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262743" y="2162628"/>
            <a:ext cx="7518401" cy="1393372"/>
            <a:chOff x="1262743" y="2162628"/>
            <a:chExt cx="7518401" cy="1393372"/>
          </a:xfrm>
        </p:grpSpPr>
        <p:grpSp>
          <p:nvGrpSpPr>
            <p:cNvPr id="15" name="Group 14"/>
            <p:cNvGrpSpPr/>
            <p:nvPr/>
          </p:nvGrpSpPr>
          <p:grpSpPr>
            <a:xfrm>
              <a:off x="1262743" y="2162628"/>
              <a:ext cx="7518401" cy="1393372"/>
              <a:chOff x="1262743" y="2162628"/>
              <a:chExt cx="7518401" cy="1393372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262743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953658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8055430" y="2162628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8055430" y="2989943"/>
                <a:ext cx="725714" cy="56605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957638" y="2274570"/>
              <a:ext cx="2200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Icons show user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3679372" y="2445656"/>
              <a:ext cx="378278" cy="1179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endCxn id="17" idx="2"/>
            </p:cNvCxnSpPr>
            <p:nvPr/>
          </p:nvCxnSpPr>
          <p:spPr bwMode="auto">
            <a:xfrm>
              <a:off x="6057900" y="2445656"/>
              <a:ext cx="1997530" cy="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endCxn id="18" idx="2"/>
            </p:cNvCxnSpPr>
            <p:nvPr/>
          </p:nvCxnSpPr>
          <p:spPr bwMode="auto">
            <a:xfrm>
              <a:off x="5154930" y="2728685"/>
              <a:ext cx="2900500" cy="54428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294" name="Group 12293"/>
          <p:cNvGrpSpPr/>
          <p:nvPr/>
        </p:nvGrpSpPr>
        <p:grpSpPr>
          <a:xfrm>
            <a:off x="1942737" y="2744155"/>
            <a:ext cx="3852586" cy="693712"/>
            <a:chOff x="1942737" y="2744155"/>
            <a:chExt cx="3852586" cy="69371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942737" y="2892735"/>
              <a:ext cx="1373778" cy="226711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 err="1">
                <a:latin typeface="Arial" charset="0"/>
              </a:endParaRPr>
            </a:p>
          </p:txBody>
        </p:sp>
        <p:grpSp>
          <p:nvGrpSpPr>
            <p:cNvPr id="12293" name="Group 12292"/>
            <p:cNvGrpSpPr/>
            <p:nvPr/>
          </p:nvGrpSpPr>
          <p:grpSpPr>
            <a:xfrm>
              <a:off x="3316515" y="2744155"/>
              <a:ext cx="2478808" cy="693712"/>
              <a:chOff x="3316515" y="2744155"/>
              <a:chExt cx="2478808" cy="693712"/>
            </a:xfrm>
          </p:grpSpPr>
          <p:sp>
            <p:nvSpPr>
              <p:cNvPr id="12288" name="TextBox 12287"/>
              <p:cNvSpPr txBox="1"/>
              <p:nvPr/>
            </p:nvSpPr>
            <p:spPr>
              <a:xfrm>
                <a:off x="3776758" y="2744155"/>
                <a:ext cx="2018565" cy="693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Dots show days in the column</a:t>
                </a:r>
              </a:p>
            </p:txBody>
          </p:sp>
          <p:cxnSp>
            <p:nvCxnSpPr>
              <p:cNvPr id="12291" name="Straight Arrow Connector 12290"/>
              <p:cNvCxnSpPr>
                <a:stCxn id="12288" idx="1"/>
                <a:endCxn id="20" idx="3"/>
              </p:cNvCxnSpPr>
              <p:nvPr/>
            </p:nvCxnSpPr>
            <p:spPr bwMode="auto">
              <a:xfrm flipH="1" flipV="1">
                <a:off x="3316515" y="3006091"/>
                <a:ext cx="460243" cy="84920"/>
              </a:xfrm>
              <a:prstGeom prst="straightConnector1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40380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7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45908" y="828991"/>
            <a:ext cx="8649969" cy="1020419"/>
          </a:xfrm>
        </p:spPr>
        <p:txBody>
          <a:bodyPr/>
          <a:lstStyle/>
          <a:p>
            <a:r>
              <a:rPr lang="en-US" dirty="0"/>
              <a:t>Create a new board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7" y="1286966"/>
            <a:ext cx="7569287" cy="532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C:\Users\vgrazi\AppData\Local\Temp\SNAGHTMLbe4fb0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b="29176"/>
          <a:stretch/>
        </p:blipFill>
        <p:spPr bwMode="auto">
          <a:xfrm>
            <a:off x="-457199" y="953336"/>
            <a:ext cx="5386704" cy="33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62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6615 0.10509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Kanban board or Scrum board (or both!)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4" y="1309553"/>
            <a:ext cx="7940953" cy="2922857"/>
          </a:xfrm>
          <a:prstGeom prst="flowChartDocumen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97907" y="3732689"/>
            <a:ext cx="7940200" cy="292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7611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Nomura US Powerpoint Template_20131014">
  <a:themeElements>
    <a:clrScheme name="Main Nomura Global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2420"/>
      </a:accent1>
      <a:accent2>
        <a:srgbClr val="737374"/>
      </a:accent2>
      <a:accent3>
        <a:srgbClr val="80A9AE"/>
      </a:accent3>
      <a:accent4>
        <a:srgbClr val="00305C"/>
      </a:accent4>
      <a:accent5>
        <a:srgbClr val="80003F"/>
      </a:accent5>
      <a:accent6>
        <a:srgbClr val="CC8D19"/>
      </a:accent6>
      <a:hlink>
        <a:srgbClr val="B1B1B0"/>
      </a:hlink>
      <a:folHlink>
        <a:srgbClr val="B1B1B0"/>
      </a:folHlink>
    </a:clrScheme>
    <a:fontScheme name="Nomu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3264</TotalTime>
  <Words>716</Words>
  <Application>Microsoft Office PowerPoint</Application>
  <PresentationFormat>Letter Paper (8.5x11 in)</PresentationFormat>
  <Paragraphs>189</Paragraphs>
  <Slides>37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Symbol</vt:lpstr>
      <vt:lpstr>Wingdings</vt:lpstr>
      <vt:lpstr>Nomura US Powerpoint Template_20131014</vt:lpstr>
      <vt:lpstr>Managing Kanban with Jira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Nomura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Cox, Mitchell Samuel (IT/US)</dc:creator>
  <cp:lastModifiedBy>Victor Grazi</cp:lastModifiedBy>
  <cp:revision>55</cp:revision>
  <dcterms:created xsi:type="dcterms:W3CDTF">2018-07-23T13:57:06Z</dcterms:created>
  <dcterms:modified xsi:type="dcterms:W3CDTF">2021-09-15T18:55:41Z</dcterms:modified>
</cp:coreProperties>
</file>